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33"/>
  </p:notesMasterIdLst>
  <p:sldIdLst>
    <p:sldId id="1299" r:id="rId3"/>
    <p:sldId id="262" r:id="rId4"/>
    <p:sldId id="999" r:id="rId5"/>
    <p:sldId id="1304" r:id="rId6"/>
    <p:sldId id="1298" r:id="rId7"/>
    <p:sldId id="1005" r:id="rId8"/>
    <p:sldId id="1293" r:id="rId9"/>
    <p:sldId id="519" r:id="rId10"/>
    <p:sldId id="321" r:id="rId11"/>
    <p:sldId id="1294" r:id="rId12"/>
    <p:sldId id="1292" r:id="rId13"/>
    <p:sldId id="1012" r:id="rId14"/>
    <p:sldId id="327" r:id="rId15"/>
    <p:sldId id="1300" r:id="rId16"/>
    <p:sldId id="1301" r:id="rId17"/>
    <p:sldId id="1302" r:id="rId18"/>
    <p:sldId id="1303" r:id="rId19"/>
    <p:sldId id="330" r:id="rId20"/>
    <p:sldId id="1014" r:id="rId21"/>
    <p:sldId id="1291" r:id="rId22"/>
    <p:sldId id="281" r:id="rId23"/>
    <p:sldId id="294" r:id="rId24"/>
    <p:sldId id="282" r:id="rId25"/>
    <p:sldId id="401" r:id="rId26"/>
    <p:sldId id="288" r:id="rId27"/>
    <p:sldId id="1297" r:id="rId28"/>
    <p:sldId id="329" r:id="rId29"/>
    <p:sldId id="1074" r:id="rId30"/>
    <p:sldId id="1048" r:id="rId31"/>
    <p:sldId id="13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6B54B0-6F9D-194C-8A2D-1D072F320BC1}" v="4" dt="2025-01-23T03:05:21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005" autoAdjust="0"/>
    <p:restoredTop sz="86396" autoAdjust="0"/>
  </p:normalViewPr>
  <p:slideViewPr>
    <p:cSldViewPr snapToGrid="0" snapToObjects="1">
      <p:cViewPr varScale="1">
        <p:scale>
          <a:sx n="56" d="100"/>
          <a:sy n="56" d="100"/>
        </p:scale>
        <p:origin x="216" y="656"/>
      </p:cViewPr>
      <p:guideLst/>
    </p:cSldViewPr>
  </p:slideViewPr>
  <p:outlineViewPr>
    <p:cViewPr>
      <p:scale>
        <a:sx n="33" d="100"/>
        <a:sy n="33" d="100"/>
      </p:scale>
      <p:origin x="0" y="-137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don Gao" userId="f35b5dbc-a565-444c-a393-77373414943f" providerId="ADAL" clId="{906B54B0-6F9D-194C-8A2D-1D072F320BC1}"/>
    <pc:docChg chg="undo custSel addSld delSld modSld">
      <pc:chgData name="Gordon Gao" userId="f35b5dbc-a565-444c-a393-77373414943f" providerId="ADAL" clId="{906B54B0-6F9D-194C-8A2D-1D072F320BC1}" dt="2025-01-23T03:12:50.488" v="77" actId="21"/>
      <pc:docMkLst>
        <pc:docMk/>
      </pc:docMkLst>
      <pc:sldChg chg="addSp delSp modSp mod">
        <pc:chgData name="Gordon Gao" userId="f35b5dbc-a565-444c-a393-77373414943f" providerId="ADAL" clId="{906B54B0-6F9D-194C-8A2D-1D072F320BC1}" dt="2025-01-23T03:12:50.488" v="77" actId="21"/>
        <pc:sldMkLst>
          <pc:docMk/>
          <pc:sldMk cId="2595105587" sldId="1292"/>
        </pc:sldMkLst>
        <pc:spChg chg="mod">
          <ac:chgData name="Gordon Gao" userId="f35b5dbc-a565-444c-a393-77373414943f" providerId="ADAL" clId="{906B54B0-6F9D-194C-8A2D-1D072F320BC1}" dt="2025-01-23T03:12:35.357" v="76" actId="14100"/>
          <ac:spMkLst>
            <pc:docMk/>
            <pc:sldMk cId="2595105587" sldId="1292"/>
            <ac:spMk id="2" creationId="{793D8596-CA95-2B4A-B222-40DA131691D0}"/>
          </ac:spMkLst>
        </pc:spChg>
        <pc:spChg chg="add mod">
          <ac:chgData name="Gordon Gao" userId="f35b5dbc-a565-444c-a393-77373414943f" providerId="ADAL" clId="{906B54B0-6F9D-194C-8A2D-1D072F320BC1}" dt="2025-01-23T03:05:18.819" v="65"/>
          <ac:spMkLst>
            <pc:docMk/>
            <pc:sldMk cId="2595105587" sldId="1292"/>
            <ac:spMk id="3" creationId="{3AA637DD-6CD6-F69B-94B9-8DC56FD2623A}"/>
          </ac:spMkLst>
        </pc:spChg>
        <pc:spChg chg="add del mod">
          <ac:chgData name="Gordon Gao" userId="f35b5dbc-a565-444c-a393-77373414943f" providerId="ADAL" clId="{906B54B0-6F9D-194C-8A2D-1D072F320BC1}" dt="2025-01-23T03:12:50.488" v="77" actId="21"/>
          <ac:spMkLst>
            <pc:docMk/>
            <pc:sldMk cId="2595105587" sldId="1292"/>
            <ac:spMk id="5" creationId="{80B592E8-AE66-5793-2C6F-5F164162DE4D}"/>
          </ac:spMkLst>
        </pc:spChg>
      </pc:sldChg>
      <pc:sldChg chg="addSp delSp modSp mod">
        <pc:chgData name="Gordon Gao" userId="f35b5dbc-a565-444c-a393-77373414943f" providerId="ADAL" clId="{906B54B0-6F9D-194C-8A2D-1D072F320BC1}" dt="2025-01-23T02:51:18.455" v="4" actId="1076"/>
        <pc:sldMkLst>
          <pc:docMk/>
          <pc:sldMk cId="128147869" sldId="1301"/>
        </pc:sldMkLst>
        <pc:picChg chg="add mod">
          <ac:chgData name="Gordon Gao" userId="f35b5dbc-a565-444c-a393-77373414943f" providerId="ADAL" clId="{906B54B0-6F9D-194C-8A2D-1D072F320BC1}" dt="2025-01-23T02:51:18.455" v="4" actId="1076"/>
          <ac:picMkLst>
            <pc:docMk/>
            <pc:sldMk cId="128147869" sldId="1301"/>
            <ac:picMk id="3" creationId="{E213C804-381B-C31C-D4EA-3EAC0AAF8EDA}"/>
          </ac:picMkLst>
        </pc:picChg>
        <pc:picChg chg="del">
          <ac:chgData name="Gordon Gao" userId="f35b5dbc-a565-444c-a393-77373414943f" providerId="ADAL" clId="{906B54B0-6F9D-194C-8A2D-1D072F320BC1}" dt="2025-01-23T02:51:13.934" v="0" actId="478"/>
          <ac:picMkLst>
            <pc:docMk/>
            <pc:sldMk cId="128147869" sldId="1301"/>
            <ac:picMk id="4" creationId="{16A64681-4C44-D3E0-DAAD-3F10BDAC8DEE}"/>
          </ac:picMkLst>
        </pc:picChg>
      </pc:sldChg>
      <pc:sldChg chg="addSp delSp modSp new del mod">
        <pc:chgData name="Gordon Gao" userId="f35b5dbc-a565-444c-a393-77373414943f" providerId="ADAL" clId="{906B54B0-6F9D-194C-8A2D-1D072F320BC1}" dt="2025-01-23T03:12:15.349" v="73" actId="2696"/>
        <pc:sldMkLst>
          <pc:docMk/>
          <pc:sldMk cId="1636407550" sldId="1306"/>
        </pc:sldMkLst>
        <pc:spChg chg="del mod">
          <ac:chgData name="Gordon Gao" userId="f35b5dbc-a565-444c-a393-77373414943f" providerId="ADAL" clId="{906B54B0-6F9D-194C-8A2D-1D072F320BC1}" dt="2025-01-23T03:05:12.751" v="63" actId="21"/>
          <ac:spMkLst>
            <pc:docMk/>
            <pc:sldMk cId="1636407550" sldId="1306"/>
            <ac:spMk id="2" creationId="{87F3EEBC-B062-D4C0-BDC5-402FEA83F802}"/>
          </ac:spMkLst>
        </pc:spChg>
        <pc:spChg chg="add mod">
          <ac:chgData name="Gordon Gao" userId="f35b5dbc-a565-444c-a393-77373414943f" providerId="ADAL" clId="{906B54B0-6F9D-194C-8A2D-1D072F320BC1}" dt="2025-01-23T03:05:12.751" v="63" actId="21"/>
          <ac:spMkLst>
            <pc:docMk/>
            <pc:sldMk cId="1636407550" sldId="1306"/>
            <ac:spMk id="5" creationId="{F825BA37-A16B-AB85-9943-9F804D1A0FC8}"/>
          </ac:spMkLst>
        </pc:spChg>
      </pc:sldChg>
    </pc:docChg>
  </pc:docChgLst>
  <pc:docChgLst>
    <pc:chgData name="Guodong Gao" userId="f35b5dbc-a565-444c-a393-77373414943f" providerId="ADAL" clId="{8C42A0E8-CF06-B742-95F7-1DF19F59E189}"/>
    <pc:docChg chg="undo custSel addSld delSld modSld sldOrd">
      <pc:chgData name="Guodong Gao" userId="f35b5dbc-a565-444c-a393-77373414943f" providerId="ADAL" clId="{8C42A0E8-CF06-B742-95F7-1DF19F59E189}" dt="2023-04-10T13:15:44.170" v="68" actId="20577"/>
      <pc:docMkLst>
        <pc:docMk/>
      </pc:docMkLst>
      <pc:sldChg chg="del">
        <pc:chgData name="Guodong Gao" userId="f35b5dbc-a565-444c-a393-77373414943f" providerId="ADAL" clId="{8C42A0E8-CF06-B742-95F7-1DF19F59E189}" dt="2023-03-27T03:27:10.317" v="0" actId="2696"/>
        <pc:sldMkLst>
          <pc:docMk/>
          <pc:sldMk cId="0" sldId="256"/>
        </pc:sldMkLst>
      </pc:sldChg>
      <pc:sldChg chg="modSp mod">
        <pc:chgData name="Guodong Gao" userId="f35b5dbc-a565-444c-a393-77373414943f" providerId="ADAL" clId="{8C42A0E8-CF06-B742-95F7-1DF19F59E189}" dt="2023-04-10T13:15:35.543" v="59" actId="20577"/>
        <pc:sldMkLst>
          <pc:docMk/>
          <pc:sldMk cId="960097225" sldId="281"/>
        </pc:sldMkLst>
      </pc:sldChg>
      <pc:sldChg chg="del">
        <pc:chgData name="Guodong Gao" userId="f35b5dbc-a565-444c-a393-77373414943f" providerId="ADAL" clId="{8C42A0E8-CF06-B742-95F7-1DF19F59E189}" dt="2023-03-27T23:30:10.531" v="39" actId="2696"/>
        <pc:sldMkLst>
          <pc:docMk/>
          <pc:sldMk cId="1959831869" sldId="291"/>
        </pc:sldMkLst>
      </pc:sldChg>
      <pc:sldChg chg="mod modShow">
        <pc:chgData name="Guodong Gao" userId="f35b5dbc-a565-444c-a393-77373414943f" providerId="ADAL" clId="{8C42A0E8-CF06-B742-95F7-1DF19F59E189}" dt="2023-03-27T23:29:28.091" v="36" actId="729"/>
        <pc:sldMkLst>
          <pc:docMk/>
          <pc:sldMk cId="103597592" sldId="329"/>
        </pc:sldMkLst>
      </pc:sldChg>
      <pc:sldChg chg="modSp mod">
        <pc:chgData name="Guodong Gao" userId="f35b5dbc-a565-444c-a393-77373414943f" providerId="ADAL" clId="{8C42A0E8-CF06-B742-95F7-1DF19F59E189}" dt="2023-04-10T13:15:44.170" v="68" actId="20577"/>
        <pc:sldMkLst>
          <pc:docMk/>
          <pc:sldMk cId="335118322" sldId="1012"/>
        </pc:sldMkLst>
      </pc:sldChg>
      <pc:sldChg chg="mod modShow">
        <pc:chgData name="Guodong Gao" userId="f35b5dbc-a565-444c-a393-77373414943f" providerId="ADAL" clId="{8C42A0E8-CF06-B742-95F7-1DF19F59E189}" dt="2023-03-27T23:29:57.025" v="38" actId="729"/>
        <pc:sldMkLst>
          <pc:docMk/>
          <pc:sldMk cId="2127428155" sldId="1294"/>
        </pc:sldMkLst>
      </pc:sldChg>
      <pc:sldChg chg="del">
        <pc:chgData name="Guodong Gao" userId="f35b5dbc-a565-444c-a393-77373414943f" providerId="ADAL" clId="{8C42A0E8-CF06-B742-95F7-1DF19F59E189}" dt="2023-03-27T23:28:24.470" v="29" actId="2696"/>
        <pc:sldMkLst>
          <pc:docMk/>
          <pc:sldMk cId="2062260668" sldId="1295"/>
        </pc:sldMkLst>
      </pc:sldChg>
      <pc:sldChg chg="add del mod modShow">
        <pc:chgData name="Guodong Gao" userId="f35b5dbc-a565-444c-a393-77373414943f" providerId="ADAL" clId="{8C42A0E8-CF06-B742-95F7-1DF19F59E189}" dt="2023-03-27T23:29:47.944" v="37" actId="2696"/>
        <pc:sldMkLst>
          <pc:docMk/>
          <pc:sldMk cId="2486905830" sldId="1296"/>
        </pc:sldMkLst>
      </pc:sldChg>
      <pc:sldChg chg="mod modShow">
        <pc:chgData name="Guodong Gao" userId="f35b5dbc-a565-444c-a393-77373414943f" providerId="ADAL" clId="{8C42A0E8-CF06-B742-95F7-1DF19F59E189}" dt="2023-03-27T23:29:25.777" v="35" actId="729"/>
        <pc:sldMkLst>
          <pc:docMk/>
          <pc:sldMk cId="1224509985" sldId="1297"/>
        </pc:sldMkLst>
      </pc:sldChg>
      <pc:sldChg chg="addSp delSp modSp new mod">
        <pc:chgData name="Guodong Gao" userId="f35b5dbc-a565-444c-a393-77373414943f" providerId="ADAL" clId="{8C42A0E8-CF06-B742-95F7-1DF19F59E189}" dt="2023-03-27T03:30:00.229" v="8"/>
        <pc:sldMkLst>
          <pc:docMk/>
          <pc:sldMk cId="3571052314" sldId="1300"/>
        </pc:sldMkLst>
      </pc:sldChg>
      <pc:sldChg chg="addSp modSp new mod">
        <pc:chgData name="Guodong Gao" userId="f35b5dbc-a565-444c-a393-77373414943f" providerId="ADAL" clId="{8C42A0E8-CF06-B742-95F7-1DF19F59E189}" dt="2023-03-27T03:32:06.614" v="14" actId="14100"/>
        <pc:sldMkLst>
          <pc:docMk/>
          <pc:sldMk cId="128147869" sldId="1301"/>
        </pc:sldMkLst>
      </pc:sldChg>
      <pc:sldChg chg="new del">
        <pc:chgData name="Guodong Gao" userId="f35b5dbc-a565-444c-a393-77373414943f" providerId="ADAL" clId="{8C42A0E8-CF06-B742-95F7-1DF19F59E189}" dt="2023-03-27T03:30:27.827" v="10" actId="2696"/>
        <pc:sldMkLst>
          <pc:docMk/>
          <pc:sldMk cId="1192336176" sldId="1301"/>
        </pc:sldMkLst>
      </pc:sldChg>
      <pc:sldChg chg="addSp new">
        <pc:chgData name="Guodong Gao" userId="f35b5dbc-a565-444c-a393-77373414943f" providerId="ADAL" clId="{8C42A0E8-CF06-B742-95F7-1DF19F59E189}" dt="2023-03-27T03:32:46.387" v="16"/>
        <pc:sldMkLst>
          <pc:docMk/>
          <pc:sldMk cId="1128775328" sldId="1302"/>
        </pc:sldMkLst>
      </pc:sldChg>
      <pc:sldChg chg="addSp delSp modSp new mod modAnim">
        <pc:chgData name="Guodong Gao" userId="f35b5dbc-a565-444c-a393-77373414943f" providerId="ADAL" clId="{8C42A0E8-CF06-B742-95F7-1DF19F59E189}" dt="2023-03-27T03:34:54.812" v="28" actId="1076"/>
        <pc:sldMkLst>
          <pc:docMk/>
          <pc:sldMk cId="459683409" sldId="1303"/>
        </pc:sldMkLst>
      </pc:sldChg>
      <pc:sldChg chg="addSp delSp modSp new mod ord modClrScheme modAnim chgLayout">
        <pc:chgData name="Guodong Gao" userId="f35b5dbc-a565-444c-a393-77373414943f" providerId="ADAL" clId="{8C42A0E8-CF06-B742-95F7-1DF19F59E189}" dt="2023-04-03T18:57:30.677" v="44" actId="20578"/>
        <pc:sldMkLst>
          <pc:docMk/>
          <pc:sldMk cId="865279685" sldId="1304"/>
        </pc:sldMkLst>
      </pc:sldChg>
      <pc:sldMasterChg chg="delSldLayout">
        <pc:chgData name="Guodong Gao" userId="f35b5dbc-a565-444c-a393-77373414943f" providerId="ADAL" clId="{8C42A0E8-CF06-B742-95F7-1DF19F59E189}" dt="2023-03-27T03:27:10.317" v="0" actId="2696"/>
        <pc:sldMasterMkLst>
          <pc:docMk/>
          <pc:sldMasterMk cId="2104019181" sldId="2147483662"/>
        </pc:sldMasterMkLst>
        <pc:sldLayoutChg chg="del">
          <pc:chgData name="Guodong Gao" userId="f35b5dbc-a565-444c-a393-77373414943f" providerId="ADAL" clId="{8C42A0E8-CF06-B742-95F7-1DF19F59E189}" dt="2023-03-27T03:27:10.317" v="0" actId="2696"/>
          <pc:sldLayoutMkLst>
            <pc:docMk/>
            <pc:sldMasterMk cId="2104019181" sldId="2147483662"/>
            <pc:sldLayoutMk cId="1321383753" sldId="2147483672"/>
          </pc:sldLayoutMkLst>
        </pc:sldLayoutChg>
      </pc:sldMasterChg>
    </pc:docChg>
  </pc:docChgLst>
  <pc:docChgLst>
    <pc:chgData name="Gordon Gao" userId="f35b5dbc-a565-444c-a393-77373414943f" providerId="ADAL" clId="{D5B3E4E7-52DA-474D-8752-B4B2DFD7ED4E}"/>
    <pc:docChg chg="custSel addSld delSld modSld">
      <pc:chgData name="Gordon Gao" userId="f35b5dbc-a565-444c-a393-77373414943f" providerId="ADAL" clId="{D5B3E4E7-52DA-474D-8752-B4B2DFD7ED4E}" dt="2024-08-26T23:11:39.820" v="35" actId="20577"/>
      <pc:docMkLst>
        <pc:docMk/>
      </pc:docMkLst>
      <pc:sldChg chg="add">
        <pc:chgData name="Gordon Gao" userId="f35b5dbc-a565-444c-a393-77373414943f" providerId="ADAL" clId="{D5B3E4E7-52DA-474D-8752-B4B2DFD7ED4E}" dt="2024-08-26T23:11:06.346" v="5"/>
        <pc:sldMkLst>
          <pc:docMk/>
          <pc:sldMk cId="3032035591" sldId="1048"/>
        </pc:sldMkLst>
      </pc:sldChg>
      <pc:sldChg chg="add">
        <pc:chgData name="Gordon Gao" userId="f35b5dbc-a565-444c-a393-77373414943f" providerId="ADAL" clId="{D5B3E4E7-52DA-474D-8752-B4B2DFD7ED4E}" dt="2024-08-26T23:11:06.346" v="5"/>
        <pc:sldMkLst>
          <pc:docMk/>
          <pc:sldMk cId="2485910292" sldId="1074"/>
        </pc:sldMkLst>
      </pc:sldChg>
      <pc:sldChg chg="addSp delSp modSp mod">
        <pc:chgData name="Gordon Gao" userId="f35b5dbc-a565-444c-a393-77373414943f" providerId="ADAL" clId="{D5B3E4E7-52DA-474D-8752-B4B2DFD7ED4E}" dt="2024-08-26T23:09:13.529" v="4" actId="14100"/>
        <pc:sldMkLst>
          <pc:docMk/>
          <pc:sldMk cId="128147869" sldId="1301"/>
        </pc:sldMkLst>
      </pc:sldChg>
      <pc:sldChg chg="new del">
        <pc:chgData name="Gordon Gao" userId="f35b5dbc-a565-444c-a393-77373414943f" providerId="ADAL" clId="{D5B3E4E7-52DA-474D-8752-B4B2DFD7ED4E}" dt="2024-08-26T23:11:17.384" v="7" actId="2696"/>
        <pc:sldMkLst>
          <pc:docMk/>
          <pc:sldMk cId="425297967" sldId="1305"/>
        </pc:sldMkLst>
      </pc:sldChg>
      <pc:sldChg chg="modSp new mod">
        <pc:chgData name="Gordon Gao" userId="f35b5dbc-a565-444c-a393-77373414943f" providerId="ADAL" clId="{D5B3E4E7-52DA-474D-8752-B4B2DFD7ED4E}" dt="2024-08-26T23:11:39.820" v="35" actId="20577"/>
        <pc:sldMkLst>
          <pc:docMk/>
          <pc:sldMk cId="2337982601" sldId="1305"/>
        </pc:sldMkLst>
      </pc:sldChg>
    </pc:docChg>
  </pc:docChgLst>
  <pc:docChgLst>
    <pc:chgData name="Guodong Gao" userId="f35b5dbc-a565-444c-a393-77373414943f" providerId="ADAL" clId="{28392925-15FE-2143-9793-CCB7AAD11A4F}"/>
    <pc:docChg chg="undo custSel modSld">
      <pc:chgData name="Guodong Gao" userId="f35b5dbc-a565-444c-a393-77373414943f" providerId="ADAL" clId="{28392925-15FE-2143-9793-CCB7AAD11A4F}" dt="2024-03-29T04:01:15.704" v="50" actId="14100"/>
      <pc:docMkLst>
        <pc:docMk/>
      </pc:docMkLst>
      <pc:sldChg chg="addSp delSp modSp mod">
        <pc:chgData name="Guodong Gao" userId="f35b5dbc-a565-444c-a393-77373414943f" providerId="ADAL" clId="{28392925-15FE-2143-9793-CCB7AAD11A4F}" dt="2024-03-29T04:01:15.704" v="50" actId="14100"/>
        <pc:sldMkLst>
          <pc:docMk/>
          <pc:sldMk cId="128147869" sldId="1301"/>
        </pc:sldMkLst>
      </pc:sldChg>
      <pc:sldChg chg="addSp delSp modSp modNotesTx">
        <pc:chgData name="Guodong Gao" userId="f35b5dbc-a565-444c-a393-77373414943f" providerId="ADAL" clId="{28392925-15FE-2143-9793-CCB7AAD11A4F}" dt="2024-03-29T03:59:15.104" v="46" actId="20577"/>
        <pc:sldMkLst>
          <pc:docMk/>
          <pc:sldMk cId="1128775328" sldId="1302"/>
        </pc:sldMkLst>
      </pc:sldChg>
      <pc:sldChg chg="addSp delSp modSp mod addAnim delAnim modAnim">
        <pc:chgData name="Guodong Gao" userId="f35b5dbc-a565-444c-a393-77373414943f" providerId="ADAL" clId="{28392925-15FE-2143-9793-CCB7AAD11A4F}" dt="2024-03-29T03:56:42.879" v="10" actId="14100"/>
        <pc:sldMkLst>
          <pc:docMk/>
          <pc:sldMk cId="459683409" sldId="1303"/>
        </pc:sldMkLst>
      </pc:sldChg>
    </pc:docChg>
  </pc:docChgLst>
  <pc:docChgLst>
    <pc:chgData name="Guodong Gao" userId="f35b5dbc-a565-444c-a393-77373414943f" providerId="ADAL" clId="{01E5C4DB-88CA-2447-9A78-42A35C8A3A83}"/>
    <pc:docChg chg="custSel modSld">
      <pc:chgData name="Guodong Gao" userId="f35b5dbc-a565-444c-a393-77373414943f" providerId="ADAL" clId="{01E5C4DB-88CA-2447-9A78-42A35C8A3A83}" dt="2023-08-28T23:33:57.885" v="5" actId="14100"/>
      <pc:docMkLst>
        <pc:docMk/>
      </pc:docMkLst>
      <pc:sldChg chg="addSp delSp modSp mod">
        <pc:chgData name="Guodong Gao" userId="f35b5dbc-a565-444c-a393-77373414943f" providerId="ADAL" clId="{01E5C4DB-88CA-2447-9A78-42A35C8A3A83}" dt="2023-08-28T23:33:57.885" v="5" actId="14100"/>
        <pc:sldMkLst>
          <pc:docMk/>
          <pc:sldMk cId="128147869" sldId="1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2BF47-6948-E24E-B613-1018839F44BB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0B703-8FC3-A049-B9F3-19628A6BC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7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special-report/2016/06/25/automation-and-anxiety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nadian_Institute_for_Advanced_Research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72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Blackwell compared to H100. </a:t>
            </a:r>
            <a:r>
              <a:rPr lang="en-US" b="0" i="0" dirty="0">
                <a:solidFill>
                  <a:srgbClr val="080A12"/>
                </a:solidFill>
                <a:effectLst/>
                <a:latin typeface="suisseintl"/>
              </a:rPr>
              <a:t>Blackwell can run large language models of generative AI with a trillion parameters 25 times faster than prior chips, Huang said.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68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99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images.app.goo.gl</a:t>
            </a:r>
            <a:r>
              <a:rPr lang="en-US" dirty="0"/>
              <a:t>/cUQsvH74F3Qdkawf8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7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8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71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8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77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D2D12-77F8-4002-A6FD-C94F0D7D31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36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E38F3-D4DA-4546-825A-832F2EE4B0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30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8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05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19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Morgenstern M (2017) Automation and anxiety. The Economist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https://www.economist.com/special-report/2016/06/25/automation-and-anxiety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Accessed 7 Aug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989A6-084C-EF4B-8C1B-E7032C9191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4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35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23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the Canadians.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Canadian Institute for Advanced Research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CAEDA-EDD9-E44F-B067-B319C3915A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CAEDA-EDD9-E44F-B067-B319C3915A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5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7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8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9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3CBB-3D7C-B04E-9498-119E3533F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6BFDB-1FD1-5A4E-A7CE-62527E270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842E3-0A28-DF48-8A17-B5F5EC993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E074A-D6AA-C844-804A-77378290B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68E51-3EE7-E245-961E-ACF136F1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CF8-BBBB-8249-8EC1-5FBCEE82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DA2727-AE66-444C-B48B-EEFA6283C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CE348-3581-6344-BFE4-F715E7E6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689DB-391E-B245-A506-A69E2E01E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DEF75-7FBD-234A-B0B2-312D018F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FF900-1F41-5B4B-B9A9-1AFE58EF9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98689-4EE3-0947-998C-83AEA7D85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6B33-33CD-F541-8967-1180C1DD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ED36-9548-4948-B877-B81665E53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0476B-2B47-9A48-AC0F-74CED6FE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19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&amp; Graphics 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 userDrawn="1"/>
        </p:nvSpPr>
        <p:spPr bwMode="auto">
          <a:xfrm>
            <a:off x="11353801" y="6429010"/>
            <a:ext cx="382588" cy="3607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88" tIns="32144" rIns="64288" bIns="32144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 Bold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94D65D6-CD88-49C3-86DF-299315145E23}" type="slidenum">
              <a:rPr lang="en-US" sz="1200" smtClean="0">
                <a:solidFill>
                  <a:schemeClr val="bg1"/>
                </a:solidFill>
                <a:latin typeface="+mn-lt"/>
              </a:rPr>
              <a:pPr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itle Placeholder 9"/>
          <p:cNvSpPr>
            <a:spLocks noGrp="1"/>
          </p:cNvSpPr>
          <p:nvPr>
            <p:ph type="title"/>
          </p:nvPr>
        </p:nvSpPr>
        <p:spPr bwMode="auto">
          <a:xfrm>
            <a:off x="410767" y="162223"/>
            <a:ext cx="9759145" cy="89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288" tIns="32144" rIns="64288" bIns="3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220699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DS-Basic-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Read Me First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75469-3EF1-40DE-BB1D-B2124A69B732}"/>
              </a:ext>
            </a:extLst>
          </p:cNvPr>
          <p:cNvSpPr txBox="1"/>
          <p:nvPr userDrawn="1"/>
        </p:nvSpPr>
        <p:spPr>
          <a:xfrm>
            <a:off x="1332689" y="2470826"/>
            <a:ext cx="76070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insert screen shots of tables. Tables need to be read by screen readers – either link to an excel document, or recreate the table in ppt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should have alt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Slides need titles, and if they repeat use (1 of 3, 2 of 3, 3 of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attention to the order of the objects on the screen. Screen readers read from bottom to top in the list that can be found under ARRANGE&gt;SELECTION PANE</a:t>
            </a:r>
          </a:p>
        </p:txBody>
      </p:sp>
    </p:spTree>
    <p:extLst>
      <p:ext uri="{BB962C8B-B14F-4D97-AF65-F5344CB8AC3E}">
        <p14:creationId xmlns:p14="http://schemas.microsoft.com/office/powerpoint/2010/main" val="403080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8E86-E7E6-4D48-A39F-239C6701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96" y="3823135"/>
            <a:ext cx="4963830" cy="2484833"/>
          </a:xfrm>
          <a:custGeom>
            <a:avLst/>
            <a:gdLst>
              <a:gd name="connsiteX0" fmla="*/ 0 w 4963830"/>
              <a:gd name="connsiteY0" fmla="*/ 0 h 2484833"/>
              <a:gd name="connsiteX1" fmla="*/ 4963830 w 4963830"/>
              <a:gd name="connsiteY1" fmla="*/ 0 h 2484833"/>
              <a:gd name="connsiteX2" fmla="*/ 4963830 w 4963830"/>
              <a:gd name="connsiteY2" fmla="*/ 2484833 h 2484833"/>
              <a:gd name="connsiteX3" fmla="*/ 0 w 4963830"/>
              <a:gd name="connsiteY3" fmla="*/ 2484833 h 2484833"/>
              <a:gd name="connsiteX4" fmla="*/ 0 w 4963830"/>
              <a:gd name="connsiteY4" fmla="*/ 0 h 2484833"/>
              <a:gd name="connsiteX0" fmla="*/ 0 w 4963830"/>
              <a:gd name="connsiteY0" fmla="*/ 0 h 2484833"/>
              <a:gd name="connsiteX1" fmla="*/ 4963830 w 4963830"/>
              <a:gd name="connsiteY1" fmla="*/ 0 h 2484833"/>
              <a:gd name="connsiteX2" fmla="*/ 3808065 w 4963830"/>
              <a:gd name="connsiteY2" fmla="*/ 2410567 h 2484833"/>
              <a:gd name="connsiteX3" fmla="*/ 0 w 4963830"/>
              <a:gd name="connsiteY3" fmla="*/ 2484833 h 2484833"/>
              <a:gd name="connsiteX4" fmla="*/ 0 w 4963830"/>
              <a:gd name="connsiteY4" fmla="*/ 0 h 248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3830" h="2484833">
                <a:moveTo>
                  <a:pt x="0" y="0"/>
                </a:moveTo>
                <a:lnTo>
                  <a:pt x="4963830" y="0"/>
                </a:lnTo>
                <a:lnTo>
                  <a:pt x="3808065" y="2410567"/>
                </a:lnTo>
                <a:lnTo>
                  <a:pt x="0" y="2484833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465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6DEDDE-EEC5-4ABC-9036-8FBCA749AE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1663" y="1711325"/>
            <a:ext cx="4837112" cy="406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7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Basic-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7325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2BC1D-2A5F-4E74-B1DB-D076C22B40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388" y="1828800"/>
            <a:ext cx="5256212" cy="4572000"/>
          </a:xfrm>
        </p:spPr>
        <p:txBody>
          <a:bodyPr/>
          <a:lstStyle>
            <a:lvl1pPr>
              <a:lnSpc>
                <a:spcPct val="90000"/>
              </a:lnSpc>
              <a:spcAft>
                <a:spcPts val="2000"/>
              </a:spcAft>
              <a:defRPr/>
            </a:lvl1pPr>
            <a:lvl2pPr>
              <a:lnSpc>
                <a:spcPct val="90000"/>
              </a:lnSpc>
              <a:spcAft>
                <a:spcPts val="2000"/>
              </a:spcAft>
              <a:defRPr/>
            </a:lvl2pPr>
            <a:lvl3pPr>
              <a:lnSpc>
                <a:spcPct val="90000"/>
              </a:lnSpc>
              <a:spcAft>
                <a:spcPts val="2000"/>
              </a:spcAft>
              <a:defRPr/>
            </a:lvl3pPr>
            <a:lvl4pPr>
              <a:lnSpc>
                <a:spcPct val="90000"/>
              </a:lnSpc>
              <a:spcAft>
                <a:spcPts val="2000"/>
              </a:spcAft>
              <a:defRPr/>
            </a:lvl4pPr>
            <a:lvl5pPr>
              <a:lnSpc>
                <a:spcPct val="90000"/>
              </a:lnSpc>
              <a:spcAft>
                <a:spcPts val="20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682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Text-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2BC1D-2A5F-4E74-B1DB-D076C22B40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388" y="1828800"/>
            <a:ext cx="5256212" cy="4572000"/>
          </a:xfrm>
        </p:spPr>
        <p:txBody>
          <a:bodyPr/>
          <a:lstStyle>
            <a:lvl1pPr>
              <a:lnSpc>
                <a:spcPct val="90000"/>
              </a:lnSpc>
              <a:spcAft>
                <a:spcPts val="2000"/>
              </a:spcAft>
              <a:defRPr/>
            </a:lvl1pPr>
            <a:lvl2pPr>
              <a:lnSpc>
                <a:spcPct val="90000"/>
              </a:lnSpc>
              <a:spcAft>
                <a:spcPts val="2000"/>
              </a:spcAft>
              <a:defRPr/>
            </a:lvl2pPr>
            <a:lvl3pPr>
              <a:lnSpc>
                <a:spcPct val="90000"/>
              </a:lnSpc>
              <a:spcAft>
                <a:spcPts val="2000"/>
              </a:spcAft>
              <a:defRPr/>
            </a:lvl3pPr>
            <a:lvl4pPr>
              <a:lnSpc>
                <a:spcPct val="90000"/>
              </a:lnSpc>
              <a:spcAft>
                <a:spcPts val="2000"/>
              </a:spcAft>
              <a:defRPr/>
            </a:lvl4pPr>
            <a:lvl5pPr>
              <a:lnSpc>
                <a:spcPct val="90000"/>
              </a:lnSpc>
              <a:spcAft>
                <a:spcPts val="20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585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Single Small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3FF55C8-DC0B-4B2B-AF06-65B6ED3B3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2971800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5065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14A0-5FB4-6D4F-8B6A-54821379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05F8-7DEB-684D-8548-A799446F0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C6DB-EB6F-E140-B5BC-69AC2A87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6A90-7425-8B41-A696-851EF6CE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44056-C0EB-9846-B1CC-355F5565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3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Multiple Small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3FF55C8-DC0B-4B2B-AF06-65B6ED3B3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2087" y="2238423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48C4A72-0E66-4B79-96BE-2035105372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2087" y="3429000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A2BAB5C7-82EC-4057-B49A-BA820EDFE6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2087" y="4619577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AAD7C26-EC5A-43EF-8846-42C4CC4AAE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313" y="2238423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68D3E3A-B6D0-4D65-A2A2-68E1B0DB7F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313" y="3429000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6FF2CE5-1B32-45F0-9E5F-9F836C442B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313" y="4619577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0745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Single Lar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EF0CBA0C-7355-4509-B963-D34AA18793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5600" y="2286000"/>
            <a:ext cx="6400800" cy="3200400"/>
          </a:xfrm>
          <a:prstGeom prst="roundRect">
            <a:avLst>
              <a:gd name="adj" fmla="val 4919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 lIns="137160" tIns="91440" rIns="45720" bIns="45720" anchor="t" anchorCtr="0"/>
          <a:lstStyle>
            <a:lvl1pPr marL="0" indent="0" algn="l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03510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C3E9-CCAD-4779-AD88-22064C30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A1FD-88C2-431F-AA3E-D2F573C1C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31708-3AAA-44C2-B90D-1C0390665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85A33-06B2-4C50-9584-44DEDECE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394B-F8A0-4853-AAA0-B4B83DB00876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BB23A-B4E0-4B25-A220-0449F1E6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A448D-76D0-4B2E-804B-A58F0232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70DE-FD6D-4E90-B17E-EFED355E2B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72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2421-C6F8-5843-9A09-EEA3525B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2A52F-C625-7843-965F-7EE6C7E56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09AD6-DC2D-014E-9F77-8882E812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2868-84F9-AD4E-B859-776BD852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602C4-0DDE-7047-BA14-C46C37DC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3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F4CD-A09A-6849-83FE-B8F461CB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678E0-7CCC-B445-ACD8-D07729D08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C6344-9BB6-5D4D-857D-CC983707A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319DA-827B-6842-A008-65A8CB51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08158-9CCE-194A-BB4F-D22E0D14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042EE-FE36-F744-AFBC-92BFBFE1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5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B9B1-D0BF-5647-83CE-63C073DF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ADFAB-3B05-9240-BC93-DFA465E26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B631C-CF5D-DE42-AE0E-DE7B9946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FA623-9555-D14D-8D1F-DBAA283AE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06B64-5D96-EE44-B4D6-C30B41023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8AAC0-2BD1-7044-AEAE-A211B984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0E829-2582-C84A-B9B4-48058FE1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B0FEF-7B16-164F-815B-C08F2BA8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7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8529-8810-FD49-B179-FC12BB9B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DBF9E-4DB3-EE45-934F-E7D752B4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DBFB5-4F33-B048-ABA0-007D79C2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D8F2F-21BF-FD4F-9467-D20BAFB1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6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E00B2-8AF6-E24A-94E7-F63FE0F0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FD9A7-BE80-3645-B603-855AF50B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67210-A35C-6449-95BA-1B7D9C14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1C23-FCA7-1343-B152-EB6DEFAE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97723-B040-9447-A879-3B9A928A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03FBD-E78C-5E4C-9B5A-ADFB6678B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3CE77-4EAB-6043-B786-881B47468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9882B-B71C-6548-86AC-0783BFE1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0FE47-9999-B34E-B2A6-3AB081BB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0202-F159-EF48-82E1-F7AC1563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AD22F-37AD-5240-B359-B4CAA0C5B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76219-E464-5C4E-A0AE-7A865567E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7BFD1-7F4F-D445-BB84-50855659C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1C5D4-EA46-F74E-A2C0-DB9B737E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2EB33-A9DD-1B4B-A7AC-A773AB18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0257AD-473E-464E-880E-6358F013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93A9C-E75F-654B-9101-408D4356E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705B6-372C-AB45-8D0F-4E02189A4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98B0E-66E9-3744-97DD-5689EE39972C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57830-D622-1940-88BB-B869DF1AA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8A51-B98D-8646-A8A9-CA8E9CDF8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3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Header Font: Century Gothic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Body Font: Calibri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042CF05-656E-47C1-8094-E300F5296058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AC9E3ED-3E46-44A8-A00E-304C8F917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1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Y2F8yisiS6E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l9RWTMNnvi4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5282-0E9A-CAE8-4395-075AA9B28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AI (</a:t>
            </a:r>
            <a:r>
              <a:rPr lang="en-US"/>
              <a:t>deep learning) now?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697D9-0773-00C4-5AA4-33909322F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04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endParaRPr lang="en-US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90" y="1866952"/>
            <a:ext cx="1230610" cy="1048815"/>
          </a:xfrm>
          <a:prstGeom prst="rect">
            <a:avLst/>
          </a:prstGeom>
        </p:spPr>
      </p:pic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0" y="2204680"/>
            <a:ext cx="1806795" cy="682370"/>
          </a:xfrm>
          <a:prstGeom prst="rect">
            <a:avLst/>
          </a:prstGeom>
        </p:spPr>
      </p:pic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45" y="2184501"/>
            <a:ext cx="1958679" cy="670795"/>
          </a:xfrm>
          <a:prstGeom prst="rect">
            <a:avLst/>
          </a:prstGeom>
        </p:spPr>
      </p:pic>
      <p:pic>
        <p:nvPicPr>
          <p:cNvPr id="7" name="Pictur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00" y="4118833"/>
            <a:ext cx="1837873" cy="964491"/>
          </a:xfrm>
          <a:prstGeom prst="rect">
            <a:avLst/>
          </a:prstGeom>
        </p:spPr>
      </p:pic>
      <p:pic>
        <p:nvPicPr>
          <p:cNvPr id="8" name="Pictur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95" y="4137576"/>
            <a:ext cx="1535029" cy="895744"/>
          </a:xfrm>
          <a:prstGeom prst="rect">
            <a:avLst/>
          </a:prstGeom>
        </p:spPr>
      </p:pic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208" y="4319076"/>
            <a:ext cx="2239697" cy="5179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73269" y="3563489"/>
            <a:ext cx="11515506" cy="15796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21774" y="2909324"/>
            <a:ext cx="0" cy="66787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902633" y="3577202"/>
            <a:ext cx="0" cy="66787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90461" y="2948407"/>
            <a:ext cx="0" cy="628796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494744" y="3577202"/>
            <a:ext cx="0" cy="66787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82584" y="2909324"/>
            <a:ext cx="1" cy="667880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690240" y="3565579"/>
            <a:ext cx="0" cy="66787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8412" y="3603776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/>
              <a:t>2002</a:t>
            </a:r>
            <a:endParaRPr lang="en-US" sz="2100"/>
          </a:p>
        </p:txBody>
      </p:sp>
      <p:sp>
        <p:nvSpPr>
          <p:cNvPr id="22" name="TextBox 21"/>
          <p:cNvSpPr txBox="1"/>
          <p:nvPr/>
        </p:nvSpPr>
        <p:spPr>
          <a:xfrm>
            <a:off x="2559271" y="3171034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2010</a:t>
            </a:r>
            <a:endParaRPr lang="en-US" sz="2100" dirty="0"/>
          </a:p>
        </p:txBody>
      </p:sp>
      <p:sp>
        <p:nvSpPr>
          <p:cNvPr id="23" name="TextBox 22"/>
          <p:cNvSpPr txBox="1"/>
          <p:nvPr/>
        </p:nvSpPr>
        <p:spPr>
          <a:xfrm>
            <a:off x="4259858" y="3603776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2011</a:t>
            </a:r>
            <a:endParaRPr lang="en-US" sz="21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7509" y="3171034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2013</a:t>
            </a:r>
            <a:endParaRPr lang="en-US" sz="2100" dirty="0"/>
          </a:p>
        </p:txBody>
      </p:sp>
      <p:sp>
        <p:nvSpPr>
          <p:cNvPr id="25" name="TextBox 24"/>
          <p:cNvSpPr txBox="1"/>
          <p:nvPr/>
        </p:nvSpPr>
        <p:spPr>
          <a:xfrm>
            <a:off x="7673290" y="3603776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2014</a:t>
            </a:r>
            <a:endParaRPr lang="en-US" sz="2100" dirty="0"/>
          </a:p>
        </p:txBody>
      </p:sp>
      <p:sp>
        <p:nvSpPr>
          <p:cNvPr id="26" name="TextBox 25"/>
          <p:cNvSpPr txBox="1"/>
          <p:nvPr/>
        </p:nvSpPr>
        <p:spPr>
          <a:xfrm>
            <a:off x="9346878" y="3171034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2016</a:t>
            </a:r>
            <a:endParaRPr lang="en-US" sz="2100" dirty="0"/>
          </a:p>
        </p:txBody>
      </p:sp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5204" y="2432836"/>
            <a:ext cx="1806796" cy="45698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103909" y="2887050"/>
            <a:ext cx="0" cy="648289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02913" y="3594202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2017</a:t>
            </a:r>
            <a:endParaRPr lang="en-US" sz="2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F83BD-C5E6-C84B-471C-0095B74B84CE}"/>
              </a:ext>
            </a:extLst>
          </p:cNvPr>
          <p:cNvSpPr/>
          <p:nvPr/>
        </p:nvSpPr>
        <p:spPr>
          <a:xfrm>
            <a:off x="10491536" y="5807242"/>
            <a:ext cx="1700463" cy="1050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8596-CA95-2B4A-B222-40DA1316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6560820" cy="1033272"/>
          </a:xfrm>
        </p:spPr>
        <p:txBody>
          <a:bodyPr/>
          <a:lstStyle/>
          <a:p>
            <a:r>
              <a:rPr lang="en-US" dirty="0"/>
              <a:t>Build the Neural Network Using Keras</a:t>
            </a:r>
          </a:p>
        </p:txBody>
      </p:sp>
      <p:pic>
        <p:nvPicPr>
          <p:cNvPr id="4" name="Picture 3" descr="Image showing lines of code used for a neural network">
            <a:extLst>
              <a:ext uri="{FF2B5EF4-FFF2-40B4-BE49-F238E27FC236}">
                <a16:creationId xmlns:a16="http://schemas.microsoft.com/office/drawing/2014/main" id="{2520CD84-1B8B-2146-8B4B-81F1E763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07" y="2364105"/>
            <a:ext cx="10496986" cy="287805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67475-5D31-2B4B-8EE9-D6E1844670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05CF97B-1311-3D42-8EC8-BFD91CFA15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0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AI now? Advances in Computing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07440" y="2628265"/>
            <a:ext cx="10515600" cy="4351338"/>
          </a:xfrm>
        </p:spPr>
        <p:txBody>
          <a:bodyPr/>
          <a:lstStyle/>
          <a:p>
            <a:r>
              <a:rPr lang="en-US" dirty="0"/>
              <a:t>Advances in algorithm</a:t>
            </a:r>
          </a:p>
          <a:p>
            <a:r>
              <a:rPr lang="en-US" b="1" dirty="0"/>
              <a:t>Advances </a:t>
            </a:r>
            <a:r>
              <a:rPr lang="en-US" b="1"/>
              <a:t>in computing </a:t>
            </a:r>
            <a:r>
              <a:rPr lang="en-US" b="1" dirty="0"/>
              <a:t>power</a:t>
            </a:r>
          </a:p>
          <a:p>
            <a:r>
              <a:rPr lang="en-US" dirty="0"/>
              <a:t>Advances in Big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8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power </a:t>
            </a:r>
            <a:endParaRPr lang="en-US" sz="3200" dirty="0"/>
          </a:p>
        </p:txBody>
      </p:sp>
      <p:pic>
        <p:nvPicPr>
          <p:cNvPr id="1030" name="Picture 6" descr="Graph showing that from 1970 to 2016 the number of transistors on an integrated circuit chip has increased from 1500 to north of 20 billi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98" y="1581669"/>
            <a:ext cx="6413673" cy="4684988"/>
          </a:xfrm>
          <a:prstGeom prst="rect">
            <a:avLst/>
          </a:prstGeom>
          <a:noFill/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of an Intel processing chip 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73" y="3637280"/>
            <a:ext cx="1942996" cy="194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18806B3-BFC2-4263-AEC3-6F62FC712C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0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C239-693A-0D19-7490-F90836A3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7F5691-5875-B919-DFED-94644E1F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425"/>
            <a:ext cx="12192000" cy="564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5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C73B-561C-780D-DBD8-81E58A78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3C804-381B-C31C-D4EA-3EAC0AAF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2326132"/>
            <a:ext cx="10657498" cy="35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F55-1FD7-B298-7E9A-9E213993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175ABB-AAA1-247E-81DC-8E664268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76"/>
            <a:ext cx="12129122" cy="674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775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162B-5196-B903-F5CF-AED3EA28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nline Media 5" descr="GTC March 2024 Keynote with NVIDIA CEO Jensen Huang">
            <a:hlinkClick r:id="" action="ppaction://media"/>
            <a:extLst>
              <a:ext uri="{FF2B5EF4-FFF2-40B4-BE49-F238E27FC236}">
                <a16:creationId xmlns:a16="http://schemas.microsoft.com/office/drawing/2014/main" id="{2F6D271F-134D-D470-AE3C-8E9D8F3E60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8704" y="1621536"/>
            <a:ext cx="8609152" cy="48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 card computing power </a:t>
            </a:r>
            <a:endParaRPr lang="en-US" sz="3200" dirty="0"/>
          </a:p>
        </p:txBody>
      </p:sp>
      <p:pic>
        <p:nvPicPr>
          <p:cNvPr id="1028" name="Picture 4" descr="Image showing a powerful gaming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53" y="1969858"/>
            <a:ext cx="5755894" cy="3237691"/>
          </a:xfrm>
          <a:prstGeom prst="rect">
            <a:avLst/>
          </a:prstGeom>
          <a:noFill/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F5E79-0677-4180-9C10-BA85759FEA13}"/>
              </a:ext>
            </a:extLst>
          </p:cNvPr>
          <p:cNvSpPr txBox="1"/>
          <p:nvPr/>
        </p:nvSpPr>
        <p:spPr>
          <a:xfrm>
            <a:off x="2611120" y="5502269"/>
            <a:ext cx="980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Video card computing power - </a:t>
            </a:r>
            <a:r>
              <a:rPr lang="en-US" sz="1800" dirty="0"/>
              <a:t>increased 1 million times since the 1990s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18806B3-BFC2-4263-AEC3-6F62FC712C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1BB1-837D-8346-B79C-353F680D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pic>
        <p:nvPicPr>
          <p:cNvPr id="5" name="Picture 4" descr="Cloud computing image showing icons for Server, Storage, Mobile, Applications, Database, Hybrid Cloud, Public Cloud, and Privat Cloud ">
            <a:extLst>
              <a:ext uri="{FF2B5EF4-FFF2-40B4-BE49-F238E27FC236}">
                <a16:creationId xmlns:a16="http://schemas.microsoft.com/office/drawing/2014/main" id="{C6A362EB-D941-4756-830E-C1C2BA1E5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694" y="1612810"/>
            <a:ext cx="5602612" cy="5000025"/>
          </a:xfrm>
          <a:prstGeom prst="rect">
            <a:avLst/>
          </a:prstGeom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33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3333E3-4DA2-AE45-99EB-156C52C6D79D}"/>
              </a:ext>
            </a:extLst>
          </p:cNvPr>
          <p:cNvSpPr txBox="1"/>
          <p:nvPr/>
        </p:nvSpPr>
        <p:spPr bwMode="auto">
          <a:xfrm>
            <a:off x="7407511" y="6251448"/>
            <a:ext cx="3238151" cy="3795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eaLnBrk="0" hangingPunct="0">
              <a:buSzPct val="58000"/>
            </a:pPr>
            <a:r>
              <a:rPr lang="en-US" dirty="0"/>
              <a:t>Credit to Colin Garvey, 2018</a:t>
            </a:r>
            <a:endParaRPr lang="en-US" sz="1400" kern="0" dirty="0">
              <a:sym typeface="Calibri" charset="0"/>
            </a:endParaRPr>
          </a:p>
        </p:txBody>
      </p:sp>
      <p:pic>
        <p:nvPicPr>
          <p:cNvPr id="2" name="Picture 2" descr="Graph showing 3 AI booms from the 1960s until after the 2010s">
            <a:extLst>
              <a:ext uri="{FF2B5EF4-FFF2-40B4-BE49-F238E27FC236}">
                <a16:creationId xmlns:a16="http://schemas.microsoft.com/office/drawing/2014/main" id="{10AF13EA-3A9E-F34F-88EE-235B3A1DC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10786" r="422" b="7116"/>
          <a:stretch/>
        </p:blipFill>
        <p:spPr bwMode="auto">
          <a:xfrm>
            <a:off x="1699846" y="1711457"/>
            <a:ext cx="8487508" cy="4377077"/>
          </a:xfrm>
          <a:prstGeom prst="rect">
            <a:avLst/>
          </a:prstGeom>
          <a:ln w="158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23D83B-58DC-433C-9C02-52325D6B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Booms </a:t>
            </a:r>
          </a:p>
        </p:txBody>
      </p:sp>
    </p:spTree>
    <p:extLst>
      <p:ext uri="{BB962C8B-B14F-4D97-AF65-F5344CB8AC3E}">
        <p14:creationId xmlns:p14="http://schemas.microsoft.com/office/powerpoint/2010/main" val="33769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C15D-CEA1-624B-99C3-460B412E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Mom! I found a Cat!</a:t>
            </a:r>
          </a:p>
        </p:txBody>
      </p:sp>
      <p:pic>
        <p:nvPicPr>
          <p:cNvPr id="9" name="Picture 8" descr="Image of man in front of 3 computer screens with cat pictures on them and a New York Times logo and headline next to him that says &quot;How Many Computers to Identify a Cat? 16,000&quot;">
            <a:extLst>
              <a:ext uri="{FF2B5EF4-FFF2-40B4-BE49-F238E27FC236}">
                <a16:creationId xmlns:a16="http://schemas.microsoft.com/office/drawing/2014/main" id="{DE0396FB-2D64-4776-B01C-874779B0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7" y="1839639"/>
            <a:ext cx="10077450" cy="3867150"/>
          </a:xfrm>
          <a:prstGeom prst="rect">
            <a:avLst/>
          </a:prstGeom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61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AI now? Advances in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9280" y="2303145"/>
            <a:ext cx="10515600" cy="4351338"/>
          </a:xfrm>
        </p:spPr>
        <p:txBody>
          <a:bodyPr/>
          <a:lstStyle/>
          <a:p>
            <a:r>
              <a:rPr lang="en-US" dirty="0"/>
              <a:t>Advances in algorithm</a:t>
            </a:r>
          </a:p>
          <a:p>
            <a:r>
              <a:rPr lang="en-US" dirty="0"/>
              <a:t>Advances in computing power</a:t>
            </a:r>
          </a:p>
          <a:p>
            <a:r>
              <a:rPr lang="en-US" b="1" dirty="0"/>
              <a:t>Advances in Big Data</a:t>
            </a:r>
          </a:p>
          <a:p>
            <a:pPr lvl="1"/>
            <a:r>
              <a:rPr lang="en-US" dirty="0"/>
              <a:t>Data is the new oil!</a:t>
            </a:r>
          </a:p>
          <a:p>
            <a:pPr lvl="1"/>
            <a:endParaRPr lang="en-US" dirty="0"/>
          </a:p>
        </p:txBody>
      </p:sp>
      <p:pic>
        <p:nvPicPr>
          <p:cNvPr id="1026" name="Picture 2" descr="Image of Rocket with fire nad smoke coming out of the back of it against an increasingly dark sky">
            <a:extLst>
              <a:ext uri="{FF2B5EF4-FFF2-40B4-BE49-F238E27FC236}">
                <a16:creationId xmlns:a16="http://schemas.microsoft.com/office/drawing/2014/main" id="{DC841F2B-DBF9-C04D-BD80-B6E25C7F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0" y="1704848"/>
            <a:ext cx="5437632" cy="40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AC8434-C68B-36AF-BF09-1D6F22772491}"/>
              </a:ext>
            </a:extLst>
          </p:cNvPr>
          <p:cNvSpPr/>
          <p:nvPr/>
        </p:nvSpPr>
        <p:spPr>
          <a:xfrm>
            <a:off x="10491536" y="5807242"/>
            <a:ext cx="1700463" cy="1050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97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6219B8-C5C8-4816-B741-4C72498F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</a:p>
        </p:txBody>
      </p:sp>
      <p:pic>
        <p:nvPicPr>
          <p:cNvPr id="4" name="Picture 3" descr="Graph showing performance increase as we move to deep learning from previous older learning algorithms 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2" t="12623" r="5911" b="9931"/>
          <a:stretch/>
        </p:blipFill>
        <p:spPr>
          <a:xfrm>
            <a:off x="2893288" y="1825625"/>
            <a:ext cx="6222544" cy="4172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921535-534D-01BA-D187-C4AE980ED559}"/>
              </a:ext>
            </a:extLst>
          </p:cNvPr>
          <p:cNvSpPr/>
          <p:nvPr/>
        </p:nvSpPr>
        <p:spPr>
          <a:xfrm>
            <a:off x="10491536" y="5807242"/>
            <a:ext cx="1700463" cy="1050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6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Tipping point?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841C9-5522-42E6-AAC4-FDAFFC37D52A}"/>
              </a:ext>
            </a:extLst>
          </p:cNvPr>
          <p:cNvSpPr txBox="1"/>
          <p:nvPr/>
        </p:nvSpPr>
        <p:spPr>
          <a:xfrm>
            <a:off x="2066911" y="2376894"/>
            <a:ext cx="9404205" cy="261610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“Most people don’t understand the difference between 95% accuracy and 99% accuracy. </a:t>
            </a:r>
          </a:p>
          <a:p>
            <a:pPr algn="ctr"/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99% is game changing.”</a:t>
            </a:r>
          </a:p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350928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B0B1E4C-FFB3-4950-9185-41E4BC72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8808C59-030A-41AB-8B48-6F66C38FF40D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 descr="Big data timeline ">
            <a:extLst>
              <a:ext uri="{FF2B5EF4-FFF2-40B4-BE49-F238E27FC236}">
                <a16:creationId xmlns:a16="http://schemas.microsoft.com/office/drawing/2014/main" id="{1A984F00-13C0-4A03-9528-C0BC2BA3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51" y="1840585"/>
            <a:ext cx="8763929" cy="4515765"/>
          </a:xfrm>
          <a:prstGeom prst="rect">
            <a:avLst/>
          </a:prstGeom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97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comes Big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19365" y="6538912"/>
            <a:ext cx="2743200" cy="365125"/>
          </a:xfrm>
        </p:spPr>
        <p:txBody>
          <a:bodyPr/>
          <a:lstStyle/>
          <a:p>
            <a:pPr>
              <a:defRPr/>
            </a:pPr>
            <a:fld id="{664C0BAD-2F92-4AEF-8F4B-81040DE99DA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9" name="Picture 8" descr="Image of big data logos including sqoop, flume, zookeeper, hadoop, oozie, pig, spark, yarn, r connectors, hive, and hbase">
            <a:extLst>
              <a:ext uri="{FF2B5EF4-FFF2-40B4-BE49-F238E27FC236}">
                <a16:creationId xmlns:a16="http://schemas.microsoft.com/office/drawing/2014/main" id="{59DC0E4D-6DBB-4AE4-8E23-17590AFBD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12" y="1921192"/>
            <a:ext cx="7877175" cy="429577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940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73A99-EB27-43CD-9562-CC739144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294967295"/>
          </p:nvPr>
        </p:nvSpPr>
        <p:spPr>
          <a:xfrm>
            <a:off x="9248384" y="6450295"/>
            <a:ext cx="2743200" cy="365125"/>
          </a:xfrm>
        </p:spPr>
        <p:txBody>
          <a:bodyPr/>
          <a:lstStyle/>
          <a:p>
            <a:fld id="{C18806B3-BFC2-4263-AEC3-6F62FC712C36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5D36B-0FF3-9047-8508-CBBA0A017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1797558"/>
            <a:ext cx="49022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09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73A99-EB27-43CD-9562-CC739144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Deep Learning 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18806B3-BFC2-4263-AEC3-6F62FC712C36}" type="slidenum">
              <a:rPr lang="en-US" smtClean="0"/>
              <a:t>27</a:t>
            </a:fld>
            <a:endParaRPr lang="en-US"/>
          </a:p>
        </p:txBody>
      </p:sp>
      <p:grpSp>
        <p:nvGrpSpPr>
          <p:cNvPr id="12" name="Group 11" descr="Algorithm"/>
          <p:cNvGrpSpPr/>
          <p:nvPr/>
        </p:nvGrpSpPr>
        <p:grpSpPr>
          <a:xfrm>
            <a:off x="4870019" y="2174883"/>
            <a:ext cx="2247254" cy="2162014"/>
            <a:chOff x="3407852" y="2123327"/>
            <a:chExt cx="2247254" cy="2162014"/>
          </a:xfrm>
        </p:grpSpPr>
        <p:sp>
          <p:nvSpPr>
            <p:cNvPr id="4" name="Oval 3"/>
            <p:cNvSpPr/>
            <p:nvPr/>
          </p:nvSpPr>
          <p:spPr>
            <a:xfrm>
              <a:off x="3407852" y="2123327"/>
              <a:ext cx="2247254" cy="216201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59008" y="2402237"/>
              <a:ext cx="129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  <p:grpSp>
        <p:nvGrpSpPr>
          <p:cNvPr id="13" name="Group 12" descr="Computing"/>
          <p:cNvGrpSpPr/>
          <p:nvPr/>
        </p:nvGrpSpPr>
        <p:grpSpPr>
          <a:xfrm>
            <a:off x="4120126" y="3390827"/>
            <a:ext cx="2384158" cy="2309841"/>
            <a:chOff x="2657959" y="3339270"/>
            <a:chExt cx="2384158" cy="2309841"/>
          </a:xfrm>
        </p:grpSpPr>
        <p:sp>
          <p:nvSpPr>
            <p:cNvPr id="5" name="Oval 4"/>
            <p:cNvSpPr/>
            <p:nvPr/>
          </p:nvSpPr>
          <p:spPr>
            <a:xfrm>
              <a:off x="2657959" y="3339270"/>
              <a:ext cx="2384158" cy="230984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 descr="Computing"/>
            <p:cNvSpPr txBox="1"/>
            <p:nvPr/>
          </p:nvSpPr>
          <p:spPr>
            <a:xfrm>
              <a:off x="2760393" y="4322738"/>
              <a:ext cx="129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Computing</a:t>
              </a:r>
            </a:p>
          </p:txBody>
        </p:sp>
      </p:grpSp>
      <p:grpSp>
        <p:nvGrpSpPr>
          <p:cNvPr id="14" name="Group 13" descr="Big Data"/>
          <p:cNvGrpSpPr/>
          <p:nvPr/>
        </p:nvGrpSpPr>
        <p:grpSpPr>
          <a:xfrm>
            <a:off x="5421176" y="3417253"/>
            <a:ext cx="2721649" cy="2283414"/>
            <a:chOff x="3959008" y="3365697"/>
            <a:chExt cx="2721649" cy="2283414"/>
          </a:xfrm>
        </p:grpSpPr>
        <p:sp>
          <p:nvSpPr>
            <p:cNvPr id="6" name="Oval 5"/>
            <p:cNvSpPr/>
            <p:nvPr/>
          </p:nvSpPr>
          <p:spPr>
            <a:xfrm>
              <a:off x="3959008" y="3365697"/>
              <a:ext cx="2396911" cy="228341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 descr="Big Data"/>
            <p:cNvSpPr txBox="1"/>
            <p:nvPr/>
          </p:nvSpPr>
          <p:spPr>
            <a:xfrm>
              <a:off x="5385740" y="4305847"/>
              <a:ext cx="129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Big Data</a:t>
              </a:r>
            </a:p>
          </p:txBody>
        </p:sp>
      </p:grpSp>
      <p:sp>
        <p:nvSpPr>
          <p:cNvPr id="17" name="Explosion 1 16" descr="Deep learning "/>
          <p:cNvSpPr/>
          <p:nvPr/>
        </p:nvSpPr>
        <p:spPr>
          <a:xfrm>
            <a:off x="5126382" y="3417251"/>
            <a:ext cx="1929058" cy="1286179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035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8EE2273-16C3-4096-82A9-D5F9303D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87196"/>
            <a:ext cx="8763000" cy="114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 descr="Geoffrey Hinton - Premios Fronteras">
            <a:extLst>
              <a:ext uri="{FF2B5EF4-FFF2-40B4-BE49-F238E27FC236}">
                <a16:creationId xmlns:a16="http://schemas.microsoft.com/office/drawing/2014/main" id="{8781796C-5F50-EF4E-81B6-D5C3CE9E9F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8"/>
          <a:stretch/>
        </p:blipFill>
        <p:spPr bwMode="auto">
          <a:xfrm>
            <a:off x="1981200" y="2355785"/>
            <a:ext cx="4038600" cy="37703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17AF5-F530-2349-ADCF-AB84A8DDC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55785"/>
            <a:ext cx="4038600" cy="377037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“People should stop training radiologists now. It’s just completely obvious that within 5 years, deep learning is going to do better than radiologists […] We’ve got plenty of radiologists already [.]”</a:t>
            </a:r>
          </a:p>
          <a:p>
            <a:pPr marL="457200" lvl="1" indent="0" algn="r">
              <a:buNone/>
            </a:pPr>
            <a:r>
              <a:rPr lang="en-US" sz="1800" dirty="0"/>
              <a:t>							    - </a:t>
            </a:r>
            <a:r>
              <a:rPr lang="en-US" dirty="0"/>
              <a:t>Geoffrey Hinton (2016)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591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A279-76E5-BA45-AD98-76EDD00E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766472"/>
            <a:ext cx="9982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Key tension: Experience / Human Capital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9336-5D4F-9945-9E5D-B18A151A2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1" y="2355785"/>
            <a:ext cx="4299857" cy="377037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/>
              <a:t>“[a] highly-trained and specialised radiologist may now be in greater danger of being replaced by a machine than his own executive assistant” </a:t>
            </a:r>
          </a:p>
          <a:p>
            <a:pPr marL="457200" lvl="1" indent="0">
              <a:buNone/>
            </a:pPr>
            <a:r>
              <a:rPr lang="en-US" sz="3200"/>
              <a:t>	-Andrew Ng (2016)</a:t>
            </a:r>
          </a:p>
          <a:p>
            <a:pPr marL="457200" lvl="1" indent="0">
              <a:buNone/>
            </a:pPr>
            <a:endParaRPr lang="en-US" sz="1300"/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2" descr="What is Andrew Ng Net Worth? Who is Andrew Wife?">
            <a:extLst>
              <a:ext uri="{FF2B5EF4-FFF2-40B4-BE49-F238E27FC236}">
                <a16:creationId xmlns:a16="http://schemas.microsoft.com/office/drawing/2014/main" id="{4A6EFB34-D77A-8141-AC64-F9B2F1BD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72" y="2025619"/>
            <a:ext cx="4129529" cy="421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3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FE080A35-3DF5-4355-9543-9F4950F476A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58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dirty="0"/>
              <a:t>Different types of AI </a:t>
            </a:r>
          </a:p>
        </p:txBody>
      </p:sp>
      <p:pic>
        <p:nvPicPr>
          <p:cNvPr id="4" name="Picture 3" descr="Timeline Showing rule based systems in 1997 to Machine Learning in 2011, to deep learning with AlphaGO in 2016">
            <a:extLst>
              <a:ext uri="{FF2B5EF4-FFF2-40B4-BE49-F238E27FC236}">
                <a16:creationId xmlns:a16="http://schemas.microsoft.com/office/drawing/2014/main" id="{77446B60-D7A6-41F8-AAEC-B31B0ADB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684337"/>
            <a:ext cx="84296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43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F0E4-B881-6CFF-E0A8-0F532365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CEO reading (on Canvas)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F13AA-7A73-3DB4-2246-E8EFDDE2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8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This Canadian Genius Created Modern AI">
            <a:hlinkClick r:id="" action="ppaction://media"/>
            <a:extLst>
              <a:ext uri="{FF2B5EF4-FFF2-40B4-BE49-F238E27FC236}">
                <a16:creationId xmlns:a16="http://schemas.microsoft.com/office/drawing/2014/main" id="{4F95620C-B6E3-D3C0-1237-909B5F7885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3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52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1BDAAE-D9AF-43B6-A548-CA9499698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8960" y="1706880"/>
            <a:ext cx="8686800" cy="4592320"/>
          </a:xfrm>
          <a:prstGeom prst="rect">
            <a:avLst/>
          </a:prstGeom>
          <a:solidFill>
            <a:schemeClr val="bg1"/>
          </a:solidFill>
          <a:ln w="15875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64288" tIns="32144" rIns="64288" bIns="32144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44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FE080A35-3DF5-4355-9543-9F4950F476A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58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dirty="0"/>
              <a:t>Three generations of AI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49811-4942-48A2-9625-CF821D0785F5}"/>
              </a:ext>
            </a:extLst>
          </p:cNvPr>
          <p:cNvSpPr/>
          <p:nvPr/>
        </p:nvSpPr>
        <p:spPr>
          <a:xfrm>
            <a:off x="2546038" y="2392590"/>
            <a:ext cx="172258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Rule-based system/Symbolic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BC5E3-ABAE-455B-B15E-ACA4B4A3DE06}"/>
              </a:ext>
            </a:extLst>
          </p:cNvPr>
          <p:cNvSpPr/>
          <p:nvPr/>
        </p:nvSpPr>
        <p:spPr>
          <a:xfrm>
            <a:off x="5213186" y="2346930"/>
            <a:ext cx="1957849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Machine Learning/ Statistical Learning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EC568-543E-4F05-8EDD-DBA0B269A62D}"/>
              </a:ext>
            </a:extLst>
          </p:cNvPr>
          <p:cNvSpPr/>
          <p:nvPr/>
        </p:nvSpPr>
        <p:spPr>
          <a:xfrm>
            <a:off x="7652596" y="2462347"/>
            <a:ext cx="2055188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Deep Learning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C7C2CD-55D3-4965-ADD2-AD902D9E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2278612" y="3058102"/>
            <a:ext cx="750297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29">
            <a:extLst>
              <a:ext uri="{FF2B5EF4-FFF2-40B4-BE49-F238E27FC236}">
                <a16:creationId xmlns:a16="http://schemas.microsoft.com/office/drawing/2014/main" id="{6DB0E3C4-E9BA-460D-B992-930135E63D8B}"/>
              </a:ext>
            </a:extLst>
          </p:cNvPr>
          <p:cNvSpPr txBox="1"/>
          <p:nvPr/>
        </p:nvSpPr>
        <p:spPr bwMode="auto">
          <a:xfrm>
            <a:off x="2863847" y="3283253"/>
            <a:ext cx="1257485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8100" tIns="38100" rIns="38100" bIns="38100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SzPct val="58000"/>
            </a:pPr>
            <a:r>
              <a:rPr lang="en-US" sz="9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          1997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2D1802-0F3D-4379-A212-38250C30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 flipV="1">
            <a:off x="3337352" y="3062354"/>
            <a:ext cx="0" cy="20376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F505EC-1531-467C-BF1C-E68F7F12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 flipV="1">
            <a:off x="6120660" y="3062354"/>
            <a:ext cx="0" cy="20376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23" name="TextBox 34">
            <a:extLst>
              <a:ext uri="{FF2B5EF4-FFF2-40B4-BE49-F238E27FC236}">
                <a16:creationId xmlns:a16="http://schemas.microsoft.com/office/drawing/2014/main" id="{31FD5F7C-C10C-45D6-B93F-BAF1DBF67992}"/>
              </a:ext>
            </a:extLst>
          </p:cNvPr>
          <p:cNvSpPr txBox="1"/>
          <p:nvPr/>
        </p:nvSpPr>
        <p:spPr bwMode="auto">
          <a:xfrm>
            <a:off x="5960612" y="3291534"/>
            <a:ext cx="405779" cy="3539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8100" tIns="38100" rIns="38100" bIns="38100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SzPct val="58000"/>
            </a:pPr>
            <a:r>
              <a:rPr lang="en-US" sz="9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2011</a:t>
            </a:r>
          </a:p>
          <a:p>
            <a:pPr eaLnBrk="0" hangingPunct="0">
              <a:buSzPct val="58000"/>
            </a:pPr>
            <a:endParaRPr lang="en-US" sz="9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Calibri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B9C1BD-50A1-4BA6-B079-6E470D4E7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 flipV="1">
            <a:off x="8764536" y="3052611"/>
            <a:ext cx="0" cy="20376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5F64582-535E-4B24-8BB3-33D829581C13}"/>
              </a:ext>
            </a:extLst>
          </p:cNvPr>
          <p:cNvSpPr/>
          <p:nvPr/>
        </p:nvSpPr>
        <p:spPr>
          <a:xfrm>
            <a:off x="2561614" y="3437540"/>
            <a:ext cx="1722588" cy="2539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DokChampa" panose="020B0604020202020204" pitchFamily="34" charset="-34"/>
                <a:cs typeface="DokChampa" panose="020B0604020202020204" pitchFamily="34" charset="-34"/>
              </a:rPr>
              <a:t>IBM Deep Blue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88ADDE-D440-4541-BF43-020005482DDF}"/>
              </a:ext>
            </a:extLst>
          </p:cNvPr>
          <p:cNvSpPr/>
          <p:nvPr/>
        </p:nvSpPr>
        <p:spPr>
          <a:xfrm>
            <a:off x="5273678" y="3437540"/>
            <a:ext cx="1722588" cy="2539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DokChampa" panose="020B0604020202020204" pitchFamily="34" charset="-34"/>
                <a:cs typeface="DokChampa" panose="020B0604020202020204" pitchFamily="34" charset="-34"/>
              </a:rPr>
              <a:t>IBM Watson </a:t>
            </a: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1BC28846-C223-4C79-AE98-7C71F3F3C391}"/>
              </a:ext>
            </a:extLst>
          </p:cNvPr>
          <p:cNvSpPr txBox="1"/>
          <p:nvPr/>
        </p:nvSpPr>
        <p:spPr bwMode="auto">
          <a:xfrm>
            <a:off x="8307776" y="3289676"/>
            <a:ext cx="1257485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8100" tIns="38100" rIns="38100" bIns="38100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SzPct val="58000"/>
            </a:pPr>
            <a:r>
              <a:rPr lang="en-US" sz="9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          2016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F7ABAC-5553-4A20-9D3A-673E31C0FCE9}"/>
              </a:ext>
            </a:extLst>
          </p:cNvPr>
          <p:cNvSpPr/>
          <p:nvPr/>
        </p:nvSpPr>
        <p:spPr>
          <a:xfrm>
            <a:off x="7903242" y="3430482"/>
            <a:ext cx="1722588" cy="2539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DokChampa" panose="020B0604020202020204" pitchFamily="34" charset="-34"/>
                <a:cs typeface="DokChampa" panose="020B0604020202020204" pitchFamily="34" charset="-34"/>
              </a:rPr>
              <a:t>Google AlphaGo </a:t>
            </a:r>
          </a:p>
        </p:txBody>
      </p:sp>
      <p:pic>
        <p:nvPicPr>
          <p:cNvPr id="34" name="Content Placeholder 3" descr="Image of a man in a suit playing chess against Deep Blue ">
            <a:extLst>
              <a:ext uri="{FF2B5EF4-FFF2-40B4-BE49-F238E27FC236}">
                <a16:creationId xmlns:a16="http://schemas.microsoft.com/office/drawing/2014/main" id="{C2FF88C6-1E35-4B5D-BD27-D611A7584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1874" y="3722912"/>
            <a:ext cx="1830956" cy="1371600"/>
          </a:xfrm>
          <a:prstGeom prst="rect">
            <a:avLst/>
          </a:prstGeom>
        </p:spPr>
      </p:pic>
      <p:pic>
        <p:nvPicPr>
          <p:cNvPr id="35" name="Picture 2" descr="Image of a computer playing Jeopardy against 2 men">
            <a:extLst>
              <a:ext uri="{FF2B5EF4-FFF2-40B4-BE49-F238E27FC236}">
                <a16:creationId xmlns:a16="http://schemas.microsoft.com/office/drawing/2014/main" id="{92F0A8D4-AA74-4189-9E75-F1D799ECE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848" y="3722912"/>
            <a:ext cx="232037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of 2 men at the Google Deep Mind Challenge match with 3 judges observing  ">
            <a:extLst>
              <a:ext uri="{FF2B5EF4-FFF2-40B4-BE49-F238E27FC236}">
                <a16:creationId xmlns:a16="http://schemas.microsoft.com/office/drawing/2014/main" id="{5D32B991-D348-4310-9F98-C6A4D3F4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42" y="3722913"/>
            <a:ext cx="2113857" cy="140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B141EC0-722E-E44A-9C48-52F9AAE56CAF}"/>
              </a:ext>
            </a:extLst>
          </p:cNvPr>
          <p:cNvSpPr/>
          <p:nvPr/>
        </p:nvSpPr>
        <p:spPr>
          <a:xfrm>
            <a:off x="2158327" y="5394539"/>
            <a:ext cx="2055188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1997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85C378-0FA9-784A-99B2-E5E3992569A6}"/>
              </a:ext>
            </a:extLst>
          </p:cNvPr>
          <p:cNvSpPr/>
          <p:nvPr/>
        </p:nvSpPr>
        <p:spPr>
          <a:xfrm>
            <a:off x="4953337" y="5398835"/>
            <a:ext cx="2055188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2011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E850B-5CFC-1344-928E-F7939441E439}"/>
              </a:ext>
            </a:extLst>
          </p:cNvPr>
          <p:cNvSpPr/>
          <p:nvPr/>
        </p:nvSpPr>
        <p:spPr>
          <a:xfrm>
            <a:off x="7879378" y="5422099"/>
            <a:ext cx="2055188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32067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AI now (again)? Advances in Algorithm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8560" y="2669222"/>
            <a:ext cx="10515600" cy="4351338"/>
          </a:xfrm>
        </p:spPr>
        <p:txBody>
          <a:bodyPr/>
          <a:lstStyle/>
          <a:p>
            <a:r>
              <a:rPr lang="en-US" b="1" dirty="0"/>
              <a:t>Advances in algorithm</a:t>
            </a:r>
          </a:p>
          <a:p>
            <a:r>
              <a:rPr lang="en-US" dirty="0"/>
              <a:t>Advances in computing/hardware</a:t>
            </a:r>
          </a:p>
          <a:p>
            <a:r>
              <a:rPr lang="en-US" dirty="0"/>
              <a:t>Advances in Big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6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Breakthroughs</a:t>
            </a:r>
          </a:p>
        </p:txBody>
      </p:sp>
      <p:pic>
        <p:nvPicPr>
          <p:cNvPr id="10" name="Picture 9" descr="Image of timeline from 1940 to 2010 showing algorithm sophistication from  Electronic Brain in 1940 to  to Deep Neural Networks in 2010 and on ">
            <a:extLst>
              <a:ext uri="{FF2B5EF4-FFF2-40B4-BE49-F238E27FC236}">
                <a16:creationId xmlns:a16="http://schemas.microsoft.com/office/drawing/2014/main" id="{029834DE-8E94-465B-A0B0-7808CFD06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60" y="1755277"/>
            <a:ext cx="9434480" cy="425885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066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23594B-995A-44AD-BD2F-DB8464C7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breakthroughs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ABE12-A896-4213-B293-627ACFAE7150}"/>
              </a:ext>
            </a:extLst>
          </p:cNvPr>
          <p:cNvSpPr txBox="1"/>
          <p:nvPr/>
        </p:nvSpPr>
        <p:spPr bwMode="auto">
          <a:xfrm>
            <a:off x="96954" y="2065042"/>
            <a:ext cx="1497724" cy="3180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ts val="0"/>
              </a:spcBef>
              <a:buSzPct val="58000"/>
            </a:pP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Electronic Brain </a:t>
            </a:r>
            <a:endParaRPr lang="en-US" sz="1500" b="1" kern="0" dirty="0">
              <a:latin typeface="Arial" panose="020B0604020202020204" pitchFamily="34" charset="0"/>
              <a:cs typeface="Arial" panose="020B0604020202020204" pitchFamily="34" charset="0"/>
              <a:sym typeface="Calibri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38B8C-37A1-49ED-982E-901933088751}"/>
              </a:ext>
            </a:extLst>
          </p:cNvPr>
          <p:cNvSpPr txBox="1"/>
          <p:nvPr/>
        </p:nvSpPr>
        <p:spPr bwMode="auto">
          <a:xfrm>
            <a:off x="2651254" y="2178869"/>
            <a:ext cx="2160123" cy="3180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ts val="0"/>
              </a:spcBef>
              <a:buSzPct val="58000"/>
            </a:pP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Perceptron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27C7AA-B046-49E8-ADD3-46450EE6E500}"/>
              </a:ext>
            </a:extLst>
          </p:cNvPr>
          <p:cNvSpPr txBox="1"/>
          <p:nvPr/>
        </p:nvSpPr>
        <p:spPr bwMode="auto">
          <a:xfrm>
            <a:off x="4522788" y="1783468"/>
            <a:ext cx="1408392" cy="2872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ADALINE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74F2C-B765-4C04-8788-9C13DD17A44C}"/>
              </a:ext>
            </a:extLst>
          </p:cNvPr>
          <p:cNvSpPr txBox="1"/>
          <p:nvPr/>
        </p:nvSpPr>
        <p:spPr bwMode="auto">
          <a:xfrm>
            <a:off x="6923708" y="1507187"/>
            <a:ext cx="1935582" cy="4719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Multi-layered Perceptron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(Backpropagation)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53DED-D2C0-4690-A26E-B0D238354206}"/>
              </a:ext>
            </a:extLst>
          </p:cNvPr>
          <p:cNvSpPr txBox="1"/>
          <p:nvPr/>
        </p:nvSpPr>
        <p:spPr bwMode="auto">
          <a:xfrm>
            <a:off x="10169628" y="1557680"/>
            <a:ext cx="1935582" cy="4719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Deep Neural Network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(Pretraining)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0634BB-B404-426C-844D-D962F8A73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838200" y="2474003"/>
            <a:ext cx="0" cy="55941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4B1FEE-AAF4-45B1-9AE2-CDA34FF8E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 flipV="1">
            <a:off x="1529329" y="3552965"/>
            <a:ext cx="0" cy="60114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045BF5-9CFB-4BBD-BA69-E79C3463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19292" y="3483505"/>
            <a:ext cx="4714" cy="81256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B9C1-596A-436D-B45C-C829BE93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4811377" y="2124216"/>
            <a:ext cx="0" cy="91440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674A4E-F7EE-4C61-862C-178860478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 flipV="1">
            <a:off x="9002840" y="3582965"/>
            <a:ext cx="0" cy="60114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58C1F5-7377-4350-8E60-A604CDD4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3103198" y="2582824"/>
            <a:ext cx="0" cy="42701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1789-18FC-491B-A0F2-AEE026B07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42197" y="3612966"/>
            <a:ext cx="2808" cy="54114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4B89C7-08F9-457F-AF34-F0663D28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8122545" y="1984744"/>
            <a:ext cx="0" cy="100584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A90869-242F-4C3D-A0F9-FCB8B230C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10901304" y="2091977"/>
            <a:ext cx="0" cy="91440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1E3D894-506F-4096-9514-D8CB11D3F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5611" y="2753712"/>
            <a:ext cx="11401441" cy="1099825"/>
          </a:xfrm>
          <a:prstGeom prst="rightArrow">
            <a:avLst/>
          </a:prstGeom>
          <a:solidFill>
            <a:srgbClr val="D6E599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+mn-lt"/>
              <a:ea typeface="ヒラギノ角ゴ ProN W3" charset="-128"/>
              <a:cs typeface="ヒラギノ角ゴ ProN W3" charset="-128"/>
              <a:sym typeface="GillSans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471572-40D4-450F-AB91-0DCA974038D6}"/>
              </a:ext>
            </a:extLst>
          </p:cNvPr>
          <p:cNvSpPr txBox="1"/>
          <p:nvPr/>
        </p:nvSpPr>
        <p:spPr bwMode="auto">
          <a:xfrm>
            <a:off x="150398" y="4302278"/>
            <a:ext cx="2786208" cy="610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The McCulloch-Pitts Neuron Model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Adjustable weights 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(weights are not learned)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55BFB4-A6C7-4F8E-99EA-FD95519AABAB}"/>
              </a:ext>
            </a:extLst>
          </p:cNvPr>
          <p:cNvSpPr txBox="1"/>
          <p:nvPr/>
        </p:nvSpPr>
        <p:spPr bwMode="auto">
          <a:xfrm>
            <a:off x="698927" y="3194988"/>
            <a:ext cx="10622830" cy="2872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1940        1943          1950            1957            1958           1960                  1969             1970             1980              1990            2000         2005           2010                                                  </a:t>
            </a:r>
          </a:p>
        </p:txBody>
      </p:sp>
      <p:pic>
        <p:nvPicPr>
          <p:cNvPr id="1026" name="Picture 2" descr="Image result for S. Mcculloch and W. Pitts model">
            <a:extLst>
              <a:ext uri="{FF2B5EF4-FFF2-40B4-BE49-F238E27FC236}">
                <a16:creationId xmlns:a16="http://schemas.microsoft.com/office/drawing/2014/main" id="{2D68FE57-F166-4B81-A97F-E3D3B2A98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4000"/>
                    </a14:imgEffect>
                    <a14:imgEffect>
                      <a14:colorTemperature colorTemp="11500"/>
                    </a14:imgEffect>
                    <a14:imgEffect>
                      <a14:saturation sat="5000"/>
                    </a14:imgEffect>
                    <a14:imgEffect>
                      <a14:brightnessContrast bright="18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08660"/>
            <a:ext cx="2011680" cy="8980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A27493-04D2-4BD5-8A78-A624DD1A41D6}"/>
              </a:ext>
            </a:extLst>
          </p:cNvPr>
          <p:cNvSpPr txBox="1"/>
          <p:nvPr/>
        </p:nvSpPr>
        <p:spPr bwMode="auto">
          <a:xfrm>
            <a:off x="2937533" y="4302278"/>
            <a:ext cx="2189847" cy="610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Rosenblatt’s Perceptron 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Learnable Weights and Threshold </a:t>
            </a:r>
          </a:p>
        </p:txBody>
      </p:sp>
      <p:pic>
        <p:nvPicPr>
          <p:cNvPr id="1028" name="Picture 4" descr="Image result for B. Widrow neuron model M. Hoff">
            <a:extLst>
              <a:ext uri="{FF2B5EF4-FFF2-40B4-BE49-F238E27FC236}">
                <a16:creationId xmlns:a16="http://schemas.microsoft.com/office/drawing/2014/main" id="{CB431623-78BF-43E0-9296-19A012766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198" y="4896619"/>
            <a:ext cx="2011680" cy="9025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2542CF-9B02-4595-A9E9-6E4EE0F1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5969783" y="2097247"/>
            <a:ext cx="0" cy="91440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6B799F-EEAB-48BF-B0FE-5088EFA2ADEC}"/>
              </a:ext>
            </a:extLst>
          </p:cNvPr>
          <p:cNvSpPr txBox="1"/>
          <p:nvPr/>
        </p:nvSpPr>
        <p:spPr bwMode="auto">
          <a:xfrm>
            <a:off x="5538401" y="1636854"/>
            <a:ext cx="862764" cy="4719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XDR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 Problem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B8C1E3-427C-4828-B6B1-F9B17E546198}"/>
              </a:ext>
            </a:extLst>
          </p:cNvPr>
          <p:cNvSpPr txBox="1"/>
          <p:nvPr/>
        </p:nvSpPr>
        <p:spPr bwMode="auto">
          <a:xfrm>
            <a:off x="6155116" y="4302278"/>
            <a:ext cx="1372518" cy="610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M.Minsky—S.Papert Model 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XOR Problem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5668D31-34D9-418C-95A5-04E6F89BD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204" y="4918335"/>
            <a:ext cx="2011676" cy="866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80A2230-C740-45CC-8DBE-083A5D90C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061" y="4918335"/>
            <a:ext cx="2011680" cy="903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9B3C84A-D89F-4373-9C98-7E673B1A1E8B}"/>
              </a:ext>
            </a:extLst>
          </p:cNvPr>
          <p:cNvSpPr txBox="1"/>
          <p:nvPr/>
        </p:nvSpPr>
        <p:spPr bwMode="auto">
          <a:xfrm>
            <a:off x="9045457" y="4083087"/>
            <a:ext cx="2410203" cy="7797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The Rumelhart—Williams Model 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Solution to nonlinearly separable problems. Big computation, local optima and overfitting.</a:t>
            </a:r>
          </a:p>
        </p:txBody>
      </p:sp>
      <p:pic>
        <p:nvPicPr>
          <p:cNvPr id="37" name="Picture 2" descr="Image result for S. Mcculloch and W. Pitts model">
            <a:extLst>
              <a:ext uri="{FF2B5EF4-FFF2-40B4-BE49-F238E27FC236}">
                <a16:creationId xmlns:a16="http://schemas.microsoft.com/office/drawing/2014/main" id="{1CABFD35-630E-47D7-A643-7D565C2A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4000"/>
                    </a14:imgEffect>
                    <a14:imgEffect>
                      <a14:colorTemperature colorTemp="11500"/>
                    </a14:imgEffect>
                    <a14:imgEffect>
                      <a14:saturation sat="5000"/>
                    </a14:imgEffect>
                    <a14:imgEffect>
                      <a14:brightnessContrast bright="18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18335"/>
            <a:ext cx="2011680" cy="8980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B. Widrow neuron model M. Hoff">
            <a:extLst>
              <a:ext uri="{FF2B5EF4-FFF2-40B4-BE49-F238E27FC236}">
                <a16:creationId xmlns:a16="http://schemas.microsoft.com/office/drawing/2014/main" id="{4303CB52-8E51-48A5-9765-BD19E3762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198" y="4918335"/>
            <a:ext cx="2011680" cy="9025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7477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Turing Award in 2018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18806B3-BFC2-4263-AEC3-6F62FC712C36}" type="slidenum">
              <a:rPr lang="en-US" smtClean="0"/>
              <a:t>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25160-75A7-4D84-95EE-84E9AFBC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301068" y="1685217"/>
            <a:ext cx="5521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Critical Funding from Canada (CIFAR)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57046B-4454-4B2E-AF42-5704B4FE5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888" y="2549913"/>
            <a:ext cx="10785026" cy="1304903"/>
            <a:chOff x="2008331" y="2549913"/>
            <a:chExt cx="10785026" cy="1304903"/>
          </a:xfrm>
        </p:grpSpPr>
        <p:pic>
          <p:nvPicPr>
            <p:cNvPr id="21" name="Picture 20" descr="A person wearing a suit and tie&#10;&#10;Description automatically generated with low confidence">
              <a:extLst>
                <a:ext uri="{FF2B5EF4-FFF2-40B4-BE49-F238E27FC236}">
                  <a16:creationId xmlns:a16="http://schemas.microsoft.com/office/drawing/2014/main" id="{10DC5347-A29E-46C3-B32B-FA00DA51C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8331" y="2549913"/>
              <a:ext cx="767851" cy="130490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186361-F893-4D47-96BE-68B4D671605E}"/>
                </a:ext>
              </a:extLst>
            </p:cNvPr>
            <p:cNvSpPr txBox="1"/>
            <p:nvPr/>
          </p:nvSpPr>
          <p:spPr>
            <a:xfrm>
              <a:off x="2677511" y="2790991"/>
              <a:ext cx="10115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Geoffrey Hinton: Internalizing the learning and keep the momentum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1488CC-A917-4AAE-8D96-9C460C9C7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888" y="3784804"/>
            <a:ext cx="9316434" cy="1304904"/>
            <a:chOff x="2030829" y="2538484"/>
            <a:chExt cx="9316434" cy="130490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C2594F-5F8D-4211-860C-E9B56BF12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0829" y="2538484"/>
              <a:ext cx="1023577" cy="130490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1DAC33-1C32-4D78-A1B0-4A7B24266800}"/>
                </a:ext>
              </a:extLst>
            </p:cNvPr>
            <p:cNvSpPr txBox="1"/>
            <p:nvPr/>
          </p:nvSpPr>
          <p:spPr>
            <a:xfrm>
              <a:off x="2782611" y="2836704"/>
              <a:ext cx="8564652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Yoshua Bengio: Generative adversarial networks (GANs)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509493-3EE2-42E7-862F-6AB8D97E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888" y="5060988"/>
            <a:ext cx="8962704" cy="1457703"/>
            <a:chOff x="1966700" y="5255854"/>
            <a:chExt cx="8962704" cy="145770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3DD7FD-EE49-412F-A35B-9ED884A6A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6700" y="5255854"/>
              <a:ext cx="851111" cy="145770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89521D-A674-4F03-8497-9837833A3BE0}"/>
                </a:ext>
              </a:extLst>
            </p:cNvPr>
            <p:cNvSpPr txBox="1"/>
            <p:nvPr/>
          </p:nvSpPr>
          <p:spPr>
            <a:xfrm>
              <a:off x="2731391" y="5666984"/>
              <a:ext cx="81980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Yann LeCun: Early Convolutional Neural Network (CNN)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13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25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25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2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2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2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mithTheme">
  <a:themeElements>
    <a:clrScheme name="Smith Colors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B43232"/>
      </a:accent1>
      <a:accent2>
        <a:srgbClr val="FFD24F"/>
      </a:accent2>
      <a:accent3>
        <a:srgbClr val="478D91"/>
      </a:accent3>
      <a:accent4>
        <a:srgbClr val="DC6464"/>
      </a:accent4>
      <a:accent5>
        <a:srgbClr val="DCAA32"/>
      </a:accent5>
      <a:accent6>
        <a:srgbClr val="A0C8C8"/>
      </a:accent6>
      <a:hlink>
        <a:srgbClr val="B43232"/>
      </a:hlink>
      <a:folHlink>
        <a:srgbClr val="B43232"/>
      </a:folHlink>
    </a:clrScheme>
    <a:fontScheme name="Custom 1">
      <a:majorFont>
        <a:latin typeface="Interstate 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Theme" id="{78473A29-94F6-4B20-B831-9DE4927B8BFB}" vid="{C5E15082-2FB4-44D7-9CAC-2D2856B105B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mith Colors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B43232"/>
    </a:accent1>
    <a:accent2>
      <a:srgbClr val="FFD24F"/>
    </a:accent2>
    <a:accent3>
      <a:srgbClr val="478D91"/>
    </a:accent3>
    <a:accent4>
      <a:srgbClr val="DC6464"/>
    </a:accent4>
    <a:accent5>
      <a:srgbClr val="DCAA32"/>
    </a:accent5>
    <a:accent6>
      <a:srgbClr val="A0C8C8"/>
    </a:accent6>
    <a:hlink>
      <a:srgbClr val="B43232"/>
    </a:hlink>
    <a:folHlink>
      <a:srgbClr val="B4323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528</Words>
  <Application>Microsoft Macintosh PowerPoint</Application>
  <PresentationFormat>Widescreen</PresentationFormat>
  <Paragraphs>124</Paragraphs>
  <Slides>30</Slides>
  <Notes>21</Notes>
  <HiddenSlides>3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Interstate Bold</vt:lpstr>
      <vt:lpstr>suisseintl</vt:lpstr>
      <vt:lpstr>Arial</vt:lpstr>
      <vt:lpstr>Calibri</vt:lpstr>
      <vt:lpstr>Calibri Light</vt:lpstr>
      <vt:lpstr>DokChampa</vt:lpstr>
      <vt:lpstr>Office Theme</vt:lpstr>
      <vt:lpstr>SmithTheme</vt:lpstr>
      <vt:lpstr>Why AI (deep learning) now?</vt:lpstr>
      <vt:lpstr>AI Booms </vt:lpstr>
      <vt:lpstr>Different types of AI </vt:lpstr>
      <vt:lpstr>PowerPoint Presentation</vt:lpstr>
      <vt:lpstr>Three generations of AI </vt:lpstr>
      <vt:lpstr>Why AI now (again)? Advances in Algorithm </vt:lpstr>
      <vt:lpstr>Algorithm Breakthroughs</vt:lpstr>
      <vt:lpstr>Algorithm breakthroughs  </vt:lpstr>
      <vt:lpstr>Turing Award in 2018</vt:lpstr>
      <vt:lpstr>Modern Deep Learning Development</vt:lpstr>
      <vt:lpstr>Build the Neural Network Using Keras</vt:lpstr>
      <vt:lpstr>Why AI now? Advances in Computing Power</vt:lpstr>
      <vt:lpstr>Computing power </vt:lpstr>
      <vt:lpstr>PowerPoint Presentation</vt:lpstr>
      <vt:lpstr>PowerPoint Presentation</vt:lpstr>
      <vt:lpstr>PowerPoint Presentation</vt:lpstr>
      <vt:lpstr>PowerPoint Presentation</vt:lpstr>
      <vt:lpstr>Video card computing power </vt:lpstr>
      <vt:lpstr>Cloud Computing</vt:lpstr>
      <vt:lpstr>Look Mom! I found a Cat!</vt:lpstr>
      <vt:lpstr>Why AI now? Advances in Big Data</vt:lpstr>
      <vt:lpstr>Deep Learning </vt:lpstr>
      <vt:lpstr>Tipping point?</vt:lpstr>
      <vt:lpstr>Big Data Timeline</vt:lpstr>
      <vt:lpstr>Here comes Big Data!</vt:lpstr>
      <vt:lpstr>Deep Learning </vt:lpstr>
      <vt:lpstr>Deep Learning </vt:lpstr>
      <vt:lpstr>PowerPoint Presentation</vt:lpstr>
      <vt:lpstr>Key tension: Experience / Human Capital</vt:lpstr>
      <vt:lpstr>AWS CEO reading (on Canvas)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Guodong Gao</dc:creator>
  <cp:lastModifiedBy>Gordon Gao</cp:lastModifiedBy>
  <cp:revision>48</cp:revision>
  <cp:lastPrinted>2022-07-20T22:08:59Z</cp:lastPrinted>
  <dcterms:created xsi:type="dcterms:W3CDTF">2020-10-05T12:51:37Z</dcterms:created>
  <dcterms:modified xsi:type="dcterms:W3CDTF">2025-01-23T03:13:00Z</dcterms:modified>
</cp:coreProperties>
</file>